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4" r:id="rId5"/>
    <p:sldId id="265" r:id="rId6"/>
    <p:sldId id="262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D1BD"/>
    <a:srgbClr val="D9D9D9"/>
    <a:srgbClr val="72A300"/>
    <a:srgbClr val="BE1B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8C63D7-4796-4453-AEEC-EDFB35326DA5}" v="46" dt="2021-02-28T10:20:12.745"/>
    <p1510:client id="{902A245C-8731-4817-ADF8-192B6333E9AF}" v="55" dt="2021-02-28T10:16:32.525"/>
    <p1510:client id="{BFFC33D8-01AA-4083-936A-8F8403E511E2}" v="836" dt="2021-02-28T10:27:35.6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86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DDA161-6772-4744-A9CB-CBEEEB0E3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6E31CCB-A234-4DEA-8943-BCAD3084B6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E27884-205E-45F9-A897-2D0218C0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12DB13-8C3D-461A-9D36-CE72324DD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33536E-363D-4271-A62B-1F008627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869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57137-1B08-4995-85E1-BC848BA1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1D9F5AB-CFDE-42C0-9627-B73702CA1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899372-A044-4437-90D9-A8000B9AA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0528F1-0BC1-4E78-A870-1A6750233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541984-9EEE-4897-9866-94BA500E2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4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D903595-AE8A-48C0-AD06-B8D8FC0E7D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A1D6CC1-5188-4064-8D0B-48EFAEB3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ABB75E8-9770-4A45-AC36-19F4457BC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64CF4F-3FD6-4F5C-83D2-6AEAAB617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25B742-74FA-4EB9-87AC-3536E74DC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06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C40945-A6A0-490B-8772-FF6BB8D70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1A3B0-8785-4A78-ACB5-38ADA4142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90FBB5-9358-4A63-AA24-D7740FD98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1D185F-87F5-4361-B92E-8C07B868A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8B0E90-AA10-4725-93F5-55EAC1017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46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BDFFFF-DF47-4688-A266-A166CA07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6CCAC9-94EE-4FC1-9D00-620BCCDBE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C880EB-1CC4-4D5B-8CB6-03D33ACFC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4F0FBA-6134-4A30-A90C-5ABB9A670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A89500-FE66-4E82-A7FA-95AB53A9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3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D0E4C-87C5-492E-9522-7C7A141EA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A30DF8-0253-493F-853E-6D625ECE6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C726297-CDE4-46F5-BF5D-15C453E14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67926D-92EF-4839-838A-D2EBA5145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30619F-EDEF-4921-8A30-F4ABCF7E2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96E873-4828-4ED8-8CAD-655B86755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158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38F18-77A1-48DE-BB49-650A45218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AD4F5B-4324-428B-B809-651CDA9CA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FA50D9F-A220-4215-AE23-4D51C2D1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5299D74-E6E3-4632-BEC1-BE21974BA0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E732242-F69D-485B-9A6A-9ABEBA8DA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51155B8-C63D-4BE1-B16C-79F3BE4E8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B2E9A75-3D1E-4B3F-9BC6-C6686D4DB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8BFA317-BE38-4AC9-AF72-9C22F3462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9704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DD9D44-9529-4C4A-AD68-49FC24304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072F01F-2642-4203-8C6C-7620EEF6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6E1F4A3-22C3-4C8E-B2F4-F0D277B1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060EDF-A407-4F52-A780-29D1D5A19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88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FFC5445-2ECF-434E-A0C7-99732C1E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BBB3ED-C7BA-45E6-8B3C-F6F65A12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12B306-4E33-47D2-9A6F-75B022EFF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999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8530C-D2A5-453F-9626-CF2ABB17F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0E54AE-6237-410A-82AB-BB80F6104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033760-7A02-474B-A4C9-214BDA4030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139BB6-A6D6-4EDF-ACD0-1C61AC689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878399-3AAA-42C0-9C1A-0A7A562FE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7B2917-3213-408E-99D8-B202B7B26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799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864924-9CE1-45EE-9856-F26685C49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5F2D929-2E09-4D60-A1B8-435337C8D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979562-A234-4AAE-9B7E-01CF075CB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27F5842-622E-4FF4-8490-AE2D34DE3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C7A69B3-E1C2-453B-B5DD-6CD3FF0A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6558AF-6808-44D3-AD5E-D76F2BB0B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173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B879C76-08D5-4279-8911-06385CCD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402550-25DB-43DF-99D7-1EB464226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6C5A79-B1B1-4AE4-80DB-DCE0D81BFA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8600E-DD08-4FD3-A3C0-172A50088DC8}" type="datetimeFigureOut">
              <a:rPr lang="de-DE" smtClean="0"/>
              <a:t>28.02.2021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0B3078-8196-4827-8D17-BD4FC7B17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80D473-B755-4E4C-A7F5-1ED72910B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23F0C-9045-4C02-AD29-9C8CF66D5F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643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7">
            <a:extLst>
              <a:ext uri="{FF2B5EF4-FFF2-40B4-BE49-F238E27FC236}">
                <a16:creationId xmlns:a16="http://schemas.microsoft.com/office/drawing/2014/main" id="{FB9F64AB-A202-4F0F-A7EE-3952B21714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1" t="9091" r="2667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779F2C-5224-4B85-AB23-3D33AC2D1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719" y="4748087"/>
            <a:ext cx="4023360" cy="1484230"/>
          </a:xfrm>
        </p:spPr>
        <p:txBody>
          <a:bodyPr anchor="b">
            <a:normAutofit/>
          </a:bodyPr>
          <a:lstStyle/>
          <a:p>
            <a:pPr algn="l"/>
            <a:r>
              <a:rPr lang="de-DE" sz="4800" dirty="0">
                <a:solidFill>
                  <a:srgbClr val="BE1B67"/>
                </a:solidFill>
                <a:latin typeface="Josefine"/>
              </a:rPr>
              <a:t>Accelerating</a:t>
            </a:r>
            <a:br>
              <a:rPr lang="de-DE" sz="4800" dirty="0">
                <a:solidFill>
                  <a:srgbClr val="BE1B67"/>
                </a:solidFill>
                <a:latin typeface="Josefine"/>
                <a:cs typeface="Calibri Light"/>
              </a:rPr>
            </a:br>
            <a:r>
              <a:rPr lang="de-DE" sz="4800" dirty="0">
                <a:solidFill>
                  <a:srgbClr val="BE1B67"/>
                </a:solidFill>
                <a:latin typeface="Josefine"/>
                <a:ea typeface="+mj-lt"/>
                <a:cs typeface="+mj-lt"/>
              </a:rPr>
              <a:t>Social Start-ups</a:t>
            </a:r>
            <a:endParaRPr lang="en-US" sz="4800" dirty="0">
              <a:solidFill>
                <a:srgbClr val="BE1B67"/>
              </a:solidFill>
              <a:latin typeface="Josefine"/>
              <a:cs typeface="Calibri Ligh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04670A6-40FA-4574-9B5A-CFCF28CBC811}"/>
              </a:ext>
            </a:extLst>
          </p:cNvPr>
          <p:cNvSpPr/>
          <p:nvPr/>
        </p:nvSpPr>
        <p:spPr>
          <a:xfrm>
            <a:off x="308978" y="453326"/>
            <a:ext cx="1157288" cy="5082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90232A0-6CAF-44B5-8315-E4984F8AFF60}"/>
              </a:ext>
            </a:extLst>
          </p:cNvPr>
          <p:cNvSpPr txBox="1">
            <a:spLocks/>
          </p:cNvSpPr>
          <p:nvPr/>
        </p:nvSpPr>
        <p:spPr>
          <a:xfrm>
            <a:off x="423719" y="2971251"/>
            <a:ext cx="4023360" cy="14842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00" dirty="0">
                <a:solidFill>
                  <a:srgbClr val="72A300"/>
                </a:solidFill>
                <a:latin typeface="Josefine"/>
              </a:rPr>
              <a:t>BARMER</a:t>
            </a:r>
            <a:endParaRPr lang="en-US" sz="2800" dirty="0">
              <a:solidFill>
                <a:srgbClr val="72A300"/>
              </a:solidFill>
              <a:latin typeface="Josefine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3807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llipse 14">
            <a:extLst>
              <a:ext uri="{FF2B5EF4-FFF2-40B4-BE49-F238E27FC236}">
                <a16:creationId xmlns:a16="http://schemas.microsoft.com/office/drawing/2014/main" id="{2A1D6189-4F6E-493E-AE34-CAFC1EF8877E}"/>
              </a:ext>
            </a:extLst>
          </p:cNvPr>
          <p:cNvSpPr/>
          <p:nvPr/>
        </p:nvSpPr>
        <p:spPr>
          <a:xfrm>
            <a:off x="-3177959" y="-257253"/>
            <a:ext cx="8348660" cy="7423613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DD24A830-CA49-43BA-9312-8612EC4B6079}"/>
              </a:ext>
            </a:extLst>
          </p:cNvPr>
          <p:cNvSpPr/>
          <p:nvPr/>
        </p:nvSpPr>
        <p:spPr>
          <a:xfrm>
            <a:off x="5717270" y="-720090"/>
            <a:ext cx="8934907" cy="8061029"/>
          </a:xfrm>
          <a:prstGeom prst="ellipse">
            <a:avLst/>
          </a:prstGeom>
          <a:solidFill>
            <a:srgbClr val="BFD1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Nachdenkender junger Geschäftsmann">
            <a:extLst>
              <a:ext uri="{FF2B5EF4-FFF2-40B4-BE49-F238E27FC236}">
                <a16:creationId xmlns:a16="http://schemas.microsoft.com/office/drawing/2014/main" id="{F5C58234-3F1D-4AC4-9F85-F8569F621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71"/>
          <a:stretch/>
        </p:blipFill>
        <p:spPr>
          <a:xfrm flipH="1">
            <a:off x="130841" y="2553963"/>
            <a:ext cx="4004565" cy="4304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A31F6F-AA1F-4C6D-B6CD-0CC759CA52D5}"/>
              </a:ext>
            </a:extLst>
          </p:cNvPr>
          <p:cNvSpPr txBox="1"/>
          <p:nvPr/>
        </p:nvSpPr>
        <p:spPr>
          <a:xfrm>
            <a:off x="917351" y="447126"/>
            <a:ext cx="19760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Josefine"/>
                <a:cs typeface="Calibri"/>
              </a:rPr>
              <a:t>Ich bin </a:t>
            </a:r>
            <a:r>
              <a:rPr lang="en-US" dirty="0" err="1">
                <a:latin typeface="Josefine"/>
                <a:cs typeface="Calibri"/>
              </a:rPr>
              <a:t>Buchhalter</a:t>
            </a:r>
            <a:r>
              <a:rPr lang="en-US" dirty="0">
                <a:latin typeface="Josefine"/>
                <a:cs typeface="Calibri"/>
              </a:rPr>
              <a:t>, </a:t>
            </a:r>
            <a:r>
              <a:rPr lang="en-US" dirty="0" err="1">
                <a:latin typeface="Josefine"/>
                <a:cs typeface="Calibri"/>
              </a:rPr>
              <a:t>aber</a:t>
            </a:r>
            <a:r>
              <a:rPr lang="en-US" dirty="0">
                <a:latin typeface="Josefine"/>
                <a:cs typeface="Calibri"/>
              </a:rPr>
              <a:t> will </a:t>
            </a:r>
            <a:r>
              <a:rPr lang="en-US" dirty="0" err="1">
                <a:latin typeface="Josefine"/>
                <a:cs typeface="Calibri"/>
              </a:rPr>
              <a:t>mich</a:t>
            </a:r>
            <a:r>
              <a:rPr lang="en-US" dirty="0">
                <a:latin typeface="Josefine"/>
                <a:cs typeface="Calibri"/>
              </a:rPr>
              <a:t> gerne </a:t>
            </a:r>
            <a:r>
              <a:rPr lang="en-US" dirty="0" err="1">
                <a:latin typeface="Josefine"/>
                <a:cs typeface="Calibri"/>
              </a:rPr>
              <a:t>für</a:t>
            </a:r>
            <a:r>
              <a:rPr lang="en-US" dirty="0">
                <a:latin typeface="Josefine"/>
                <a:cs typeface="Calibri"/>
              </a:rPr>
              <a:t> die Gesellschaft </a:t>
            </a:r>
            <a:r>
              <a:rPr lang="en-US" dirty="0" err="1">
                <a:latin typeface="Josefine"/>
                <a:cs typeface="Calibri"/>
              </a:rPr>
              <a:t>einsetzen</a:t>
            </a:r>
            <a:r>
              <a:rPr lang="en-US" dirty="0">
                <a:latin typeface="Josefine"/>
                <a:cs typeface="Calibri"/>
              </a:rPr>
              <a:t>.</a:t>
            </a:r>
          </a:p>
        </p:txBody>
      </p:sp>
      <p:pic>
        <p:nvPicPr>
          <p:cNvPr id="2052" name="Picture 4" descr="Comic Sprechblase Gekritzel - Transparenter PNG und SVG-Vektor">
            <a:extLst>
              <a:ext uri="{FF2B5EF4-FFF2-40B4-BE49-F238E27FC236}">
                <a16:creationId xmlns:a16="http://schemas.microsoft.com/office/drawing/2014/main" id="{F40ABB98-F24F-4417-9866-0A5B3E23C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2593" flipH="1">
            <a:off x="-64323" y="-369167"/>
            <a:ext cx="4175939" cy="333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 descr="Lässige Frau mit Hand auf der Hüfte">
            <a:extLst>
              <a:ext uri="{FF2B5EF4-FFF2-40B4-BE49-F238E27FC236}">
                <a16:creationId xmlns:a16="http://schemas.microsoft.com/office/drawing/2014/main" id="{56AB1F55-4DE6-4A33-BB03-BF4AC2074C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813"/>
          <a:stretch/>
        </p:blipFill>
        <p:spPr>
          <a:xfrm>
            <a:off x="6757991" y="3067840"/>
            <a:ext cx="5403281" cy="37901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019A31-239F-4CD8-9961-3827D0FFFC0E}"/>
              </a:ext>
            </a:extLst>
          </p:cNvPr>
          <p:cNvSpPr txBox="1"/>
          <p:nvPr/>
        </p:nvSpPr>
        <p:spPr>
          <a:xfrm>
            <a:off x="8258747" y="698586"/>
            <a:ext cx="244748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Josefine"/>
              </a:rPr>
              <a:t>Ich </a:t>
            </a:r>
            <a:r>
              <a:rPr lang="en-US" dirty="0" err="1">
                <a:latin typeface="Josefine"/>
              </a:rPr>
              <a:t>habe</a:t>
            </a:r>
            <a:r>
              <a:rPr lang="en-US" dirty="0">
                <a:latin typeface="Josefine"/>
              </a:rPr>
              <a:t> </a:t>
            </a:r>
            <a:r>
              <a:rPr lang="en-US" dirty="0" err="1">
                <a:latin typeface="Josefine"/>
              </a:rPr>
              <a:t>eine</a:t>
            </a:r>
            <a:r>
              <a:rPr lang="en-US" dirty="0">
                <a:latin typeface="Josefine"/>
              </a:rPr>
              <a:t> Idee, </a:t>
            </a:r>
            <a:r>
              <a:rPr lang="en-US" dirty="0" err="1">
                <a:latin typeface="Josefine"/>
              </a:rPr>
              <a:t>wie</a:t>
            </a:r>
            <a:r>
              <a:rPr lang="en-US" dirty="0">
                <a:latin typeface="Josefine"/>
              </a:rPr>
              <a:t> ich die </a:t>
            </a:r>
            <a:r>
              <a:rPr lang="en-US" dirty="0" err="1">
                <a:latin typeface="Josefine"/>
              </a:rPr>
              <a:t>Altenpflege</a:t>
            </a:r>
            <a:r>
              <a:rPr lang="en-US" dirty="0">
                <a:latin typeface="Josefine"/>
              </a:rPr>
              <a:t> </a:t>
            </a:r>
            <a:r>
              <a:rPr lang="en-US" dirty="0" err="1">
                <a:latin typeface="Josefine"/>
              </a:rPr>
              <a:t>verbessern</a:t>
            </a:r>
            <a:r>
              <a:rPr lang="en-US" dirty="0">
                <a:latin typeface="Josefine"/>
              </a:rPr>
              <a:t> </a:t>
            </a:r>
            <a:r>
              <a:rPr lang="en-US" dirty="0" err="1">
                <a:latin typeface="Josefine"/>
              </a:rPr>
              <a:t>kann</a:t>
            </a:r>
            <a:r>
              <a:rPr lang="en-US" dirty="0">
                <a:latin typeface="Josefine"/>
              </a:rPr>
              <a:t>. Aber </a:t>
            </a:r>
            <a:r>
              <a:rPr lang="en-US" dirty="0" err="1">
                <a:latin typeface="Josefine"/>
              </a:rPr>
              <a:t>wie</a:t>
            </a:r>
            <a:r>
              <a:rPr lang="en-US" dirty="0">
                <a:latin typeface="Josefine"/>
              </a:rPr>
              <a:t> </a:t>
            </a:r>
            <a:r>
              <a:rPr lang="en-US" dirty="0" err="1">
                <a:latin typeface="Josefine"/>
              </a:rPr>
              <a:t>soll</a:t>
            </a:r>
            <a:r>
              <a:rPr lang="en-US" dirty="0">
                <a:latin typeface="Josefine"/>
              </a:rPr>
              <a:t> ich das </a:t>
            </a:r>
            <a:r>
              <a:rPr lang="en-US" dirty="0" err="1">
                <a:latin typeface="Josefine"/>
              </a:rPr>
              <a:t>umsetzen</a:t>
            </a:r>
            <a:r>
              <a:rPr lang="en-US" dirty="0">
                <a:latin typeface="Josefine"/>
              </a:rPr>
              <a:t>?</a:t>
            </a:r>
            <a:endParaRPr lang="en-US" dirty="0">
              <a:latin typeface="Josefine"/>
              <a:cs typeface="Calibri"/>
            </a:endParaRPr>
          </a:p>
        </p:txBody>
      </p:sp>
      <p:pic>
        <p:nvPicPr>
          <p:cNvPr id="6" name="Picture 4" descr="Comic Sprechblase Gekritzel - Transparenter PNG und SVG-Vektor">
            <a:extLst>
              <a:ext uri="{FF2B5EF4-FFF2-40B4-BE49-F238E27FC236}">
                <a16:creationId xmlns:a16="http://schemas.microsoft.com/office/drawing/2014/main" id="{39B5ED0E-59D4-49E0-A314-0957C99B0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5885" flipH="1">
            <a:off x="7529817" y="-446376"/>
            <a:ext cx="4209325" cy="411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54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Grafik 7">
            <a:extLst>
              <a:ext uri="{FF2B5EF4-FFF2-40B4-BE49-F238E27FC236}">
                <a16:creationId xmlns:a16="http://schemas.microsoft.com/office/drawing/2014/main" id="{25204C65-F0E3-4923-A19A-FCABA3EA0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" r="1" b="1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2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749239A-3FA4-4B7A-820D-58A344784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222" y="502666"/>
            <a:ext cx="8245555" cy="585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5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C1AA916-6B9F-4F93-86DD-39D0146F0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033" y="521718"/>
            <a:ext cx="8237934" cy="581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63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CCEA7B8-2ADC-4F42-A326-70921CEA4AE8}"/>
              </a:ext>
            </a:extLst>
          </p:cNvPr>
          <p:cNvSpPr/>
          <p:nvPr/>
        </p:nvSpPr>
        <p:spPr>
          <a:xfrm>
            <a:off x="2789209" y="2144486"/>
            <a:ext cx="3306792" cy="442776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rgbClr val="BE1B67"/>
                </a:solidFill>
                <a:cs typeface="Calibri"/>
              </a:rPr>
              <a:t>Matchmaking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61577C2-7130-43C2-9D4E-46DCC65A0C19}"/>
              </a:ext>
            </a:extLst>
          </p:cNvPr>
          <p:cNvSpPr/>
          <p:nvPr/>
        </p:nvSpPr>
        <p:spPr>
          <a:xfrm>
            <a:off x="6096000" y="2144485"/>
            <a:ext cx="3306791" cy="442776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>
                <a:solidFill>
                  <a:srgbClr val="72A300"/>
                </a:solidFill>
                <a:cs typeface="Calibri"/>
              </a:rPr>
              <a:t>Support &amp; Enablement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594FA35-EE1B-49A3-A74B-D8E99327C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68" y="567802"/>
            <a:ext cx="2356514" cy="1309368"/>
          </a:xfrm>
          <a:prstGeom prst="rect">
            <a:avLst/>
          </a:prstGeom>
        </p:spPr>
      </p:pic>
      <p:sp>
        <p:nvSpPr>
          <p:cNvPr id="7" name="Isosceles Triangle 9">
            <a:extLst>
              <a:ext uri="{FF2B5EF4-FFF2-40B4-BE49-F238E27FC236}">
                <a16:creationId xmlns:a16="http://schemas.microsoft.com/office/drawing/2014/main" id="{E9578029-BC78-4ABC-AB13-AB13E2A01FEE}"/>
              </a:ext>
            </a:extLst>
          </p:cNvPr>
          <p:cNvSpPr/>
          <p:nvPr/>
        </p:nvSpPr>
        <p:spPr>
          <a:xfrm>
            <a:off x="2789208" y="98567"/>
            <a:ext cx="6613583" cy="1897809"/>
          </a:xfrm>
          <a:prstGeom prst="triangle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95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C88F5774-5E34-4387-BF78-CC5061182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68" y="567802"/>
            <a:ext cx="2356514" cy="1309368"/>
          </a:xfrm>
          <a:prstGeom prst="rect">
            <a:avLst/>
          </a:prstGeom>
        </p:spPr>
      </p:pic>
      <p:sp>
        <p:nvSpPr>
          <p:cNvPr id="7" name="Isosceles Triangle 9">
            <a:extLst>
              <a:ext uri="{FF2B5EF4-FFF2-40B4-BE49-F238E27FC236}">
                <a16:creationId xmlns:a16="http://schemas.microsoft.com/office/drawing/2014/main" id="{767A4DF0-D345-4360-B824-DAC1B424AAF0}"/>
              </a:ext>
            </a:extLst>
          </p:cNvPr>
          <p:cNvSpPr/>
          <p:nvPr/>
        </p:nvSpPr>
        <p:spPr>
          <a:xfrm>
            <a:off x="2789208" y="98567"/>
            <a:ext cx="6613583" cy="1897809"/>
          </a:xfrm>
          <a:prstGeom prst="triangle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 descr="Feiernder junger Geschäftsmann">
            <a:extLst>
              <a:ext uri="{FF2B5EF4-FFF2-40B4-BE49-F238E27FC236}">
                <a16:creationId xmlns:a16="http://schemas.microsoft.com/office/drawing/2014/main" id="{F5042127-2866-47D6-81EC-B3A303B80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249" y="2046493"/>
            <a:ext cx="2012631" cy="4741516"/>
          </a:xfrm>
          <a:prstGeom prst="rect">
            <a:avLst/>
          </a:prstGeom>
        </p:spPr>
      </p:pic>
      <p:pic>
        <p:nvPicPr>
          <p:cNvPr id="13" name="Grafik 12" descr="Lässige Frau hebt eine Faust">
            <a:extLst>
              <a:ext uri="{FF2B5EF4-FFF2-40B4-BE49-F238E27FC236}">
                <a16:creationId xmlns:a16="http://schemas.microsoft.com/office/drawing/2014/main" id="{2928A9D4-B611-4A18-97F1-020F6CE43D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436" y="2116485"/>
            <a:ext cx="1565204" cy="474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92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Breitbild</PresentationFormat>
  <Paragraphs>6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Josefine</vt:lpstr>
      <vt:lpstr>Office</vt:lpstr>
      <vt:lpstr>Accelerating Social Start-ups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Accelerating Social Start-ups</dc:title>
  <dc:creator>Jan Wardenga</dc:creator>
  <cp:lastModifiedBy>TUI Meitingen</cp:lastModifiedBy>
  <cp:revision>45</cp:revision>
  <dcterms:created xsi:type="dcterms:W3CDTF">2021-02-28T09:51:00Z</dcterms:created>
  <dcterms:modified xsi:type="dcterms:W3CDTF">2021-02-28T10:56:51Z</dcterms:modified>
</cp:coreProperties>
</file>

<file path=docProps/thumbnail.jpeg>
</file>